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0"/>
  </p:notesMasterIdLst>
  <p:handoutMasterIdLst>
    <p:handoutMasterId r:id="rId11"/>
  </p:handoutMasterIdLst>
  <p:sldIdLst>
    <p:sldId id="256" r:id="rId4"/>
    <p:sldId id="268" r:id="rId5"/>
    <p:sldId id="261" r:id="rId6"/>
    <p:sldId id="269" r:id="rId7"/>
    <p:sldId id="270" r:id="rId8"/>
    <p:sldId id="267" r:id="rId9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09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88613" autoAdjust="0"/>
  </p:normalViewPr>
  <p:slideViewPr>
    <p:cSldViewPr showGuides="1">
      <p:cViewPr varScale="1">
        <p:scale>
          <a:sx n="61" d="100"/>
          <a:sy n="61" d="100"/>
        </p:scale>
        <p:origin x="840" y="4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E5E4B-F375-4CE1-AF3D-2EA0FE1F4939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C5336-1092-420E-B5E9-B041A256F5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4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4CAC-8EDE-4B09-8D34-05DB4E0A81CB}" type="datetimeFigureOut">
              <a:rPr lang="en-GB" smtClean="0"/>
              <a:t>27/10/2023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A163E-8C54-4069-9D36-CCB074D08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5411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1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4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5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54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40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163E-8C54-4069-9D36-CCB074D08E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3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bg.gov.g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1238"/>
          <a:stretch/>
        </p:blipFill>
        <p:spPr>
          <a:xfrm>
            <a:off x="0" y="74978"/>
            <a:ext cx="3846859" cy="559692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5400000">
            <a:off x="-320178" y="1888693"/>
            <a:ext cx="3832250" cy="54864"/>
          </a:xfrm>
          <a:prstGeom prst="rect">
            <a:avLst/>
          </a:prstGeom>
          <a:solidFill>
            <a:srgbClr val="6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644610" y="0"/>
            <a:ext cx="180352" cy="3709944"/>
            <a:chOff x="2286038" y="-52351"/>
            <a:chExt cx="180352" cy="3709944"/>
          </a:xfrm>
        </p:grpSpPr>
        <p:sp>
          <p:nvSpPr>
            <p:cNvPr id="15" name="Rectangle 14"/>
            <p:cNvSpPr/>
            <p:nvPr/>
          </p:nvSpPr>
          <p:spPr>
            <a:xfrm>
              <a:off x="2286038" y="-52351"/>
              <a:ext cx="180000" cy="3464521"/>
            </a:xfrm>
            <a:prstGeom prst="rect">
              <a:avLst/>
            </a:prstGeom>
            <a:solidFill>
              <a:srgbClr val="4F4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2250390" y="3441593"/>
              <a:ext cx="252000" cy="180000"/>
            </a:xfrm>
            <a:prstGeom prst="triangle">
              <a:avLst>
                <a:gd name="adj" fmla="val 0"/>
              </a:avLst>
            </a:prstGeom>
            <a:solidFill>
              <a:srgbClr val="4F4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77720" y="323661"/>
            <a:ext cx="2717287" cy="598562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5008373" y="4257427"/>
            <a:ext cx="7174992" cy="0"/>
          </a:xfrm>
          <a:prstGeom prst="line">
            <a:avLst/>
          </a:prstGeom>
          <a:ln w="19050">
            <a:solidFill>
              <a:srgbClr val="609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0" y="6464808"/>
            <a:ext cx="12192000" cy="210312"/>
          </a:xfrm>
          <a:prstGeom prst="rect">
            <a:avLst/>
          </a:prstGeom>
          <a:solidFill>
            <a:srgbClr val="4F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lang="en-GB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j-cs"/>
              </a:defRPr>
            </a:lvl1pPr>
          </a:lstStyle>
          <a:p>
            <a:r>
              <a:rPr lang="ka-G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სათაური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en-US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>
              <a:defRPr sz="1600"/>
            </a:lvl3pPr>
          </a:lstStyle>
          <a:p>
            <a:pPr lvl="0"/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მთავარი ტექსტი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2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909199"/>
            <a:ext cx="7341046" cy="591809"/>
          </a:xfrm>
        </p:spPr>
        <p:txBody>
          <a:bodyPr>
            <a:noAutofit/>
          </a:bodyPr>
          <a:lstStyle>
            <a:lvl1pPr>
              <a:defRPr lang="en-GB" sz="4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j-cs"/>
              </a:defRPr>
            </a:lvl1pPr>
          </a:lstStyle>
          <a:p>
            <a:r>
              <a:rPr lang="ka-G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ქვეთავი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9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78000"/>
            <a:ext cx="7341046" cy="591809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j-cs"/>
              </a:defRPr>
            </a:lvl1pPr>
          </a:lstStyle>
          <a:p>
            <a:r>
              <a:rPr lang="ka-G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სათაური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2695" y="1600201"/>
            <a:ext cx="4850463" cy="4525963"/>
          </a:xfrm>
        </p:spPr>
        <p:txBody>
          <a:bodyPr/>
          <a:lstStyle>
            <a:lvl1pPr>
              <a:defRPr lang="en-US" sz="24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მთავარი ტექსტი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23199" y="1600201"/>
            <a:ext cx="5616623" cy="4525963"/>
          </a:xfrm>
        </p:spPr>
        <p:txBody>
          <a:bodyPr/>
          <a:lstStyle>
            <a:lvl1pPr>
              <a:defRPr lang="en-US" sz="24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მთავარი ტექსტი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78000"/>
            <a:ext cx="7341046" cy="591809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j-cs"/>
              </a:defRPr>
            </a:lvl1pPr>
          </a:lstStyle>
          <a:p>
            <a:r>
              <a:rPr lang="ka-G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სათაური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4606" y="1412651"/>
            <a:ext cx="8783638" cy="4392613"/>
          </a:xfrm>
        </p:spPr>
        <p:txBody>
          <a:bodyPr/>
          <a:lstStyle>
            <a:lvl1pPr marL="285750" indent="-285750">
              <a:lnSpc>
                <a:spcPts val="2200"/>
              </a:lnSpc>
              <a:buClr>
                <a:schemeClr val="accent2"/>
              </a:buClr>
              <a:buFont typeface="Wingdings" panose="05000000000000000000" pitchFamily="2" charset="2"/>
              <a:buChar char="q"/>
              <a:defRPr lang="en-US" sz="18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285750" indent="-285750">
              <a:defRPr/>
            </a:lvl2pPr>
          </a:lstStyle>
          <a:p>
            <a:pPr lvl="0"/>
            <a:r>
              <a:rPr lang="ka-GE" dirty="0" smtClean="0"/>
              <a:t>ტექსტი ტექსტი ტექსტი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6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1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1196752"/>
            <a:ext cx="4010562" cy="432048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en-GB" sz="20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r>
              <a:rPr lang="ka-GE" dirty="0" smtClean="0"/>
              <a:t>მთავარი ტექსტი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113" y="1196752"/>
            <a:ext cx="6814779" cy="4929412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 marL="457200" indent="-457200"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 smtClean="0"/>
              <a:t>მთავარი ტექსტი</a:t>
            </a:r>
            <a:endParaRPr lang="en-US" dirty="0" smtClean="0"/>
          </a:p>
          <a:p>
            <a:pPr marL="285750" lvl="0" indent="-28575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ka-GE" dirty="0" smtClean="0"/>
              <a:t>ტექსტი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521" y="1628800"/>
            <a:ext cx="4010562" cy="4497364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85750" lvl="0" indent="-28575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4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406" y="4800600"/>
            <a:ext cx="7314248" cy="566738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GB" sz="20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r>
              <a:rPr lang="ka-GE" dirty="0" smtClean="0"/>
              <a:t>სათაური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50790" y="1484784"/>
            <a:ext cx="7344816" cy="3322648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20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a-GE" dirty="0" smtClean="0"/>
              <a:t>ფოტო/ილუსტრაცია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406" y="5367338"/>
            <a:ext cx="7314248" cy="804862"/>
          </a:xfrm>
        </p:spPr>
        <p:txBody>
          <a:bodyPr>
            <a:normAutofit/>
          </a:bodyPr>
          <a:lstStyle>
            <a:lvl1pPr marL="0" indent="0">
              <a:buNone/>
              <a:defRPr lang="en-US" sz="16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GB" sz="1200" b="1" kern="1200" baseline="0" smtClean="0">
                <a:solidFill>
                  <a:srgbClr val="609897"/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4566" y="64335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www.nbg.gov.ge</a:t>
            </a:r>
            <a:endParaRPr lang="en-GB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8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1238"/>
          <a:stretch/>
        </p:blipFill>
        <p:spPr>
          <a:xfrm flipH="1">
            <a:off x="8978121" y="2294668"/>
            <a:ext cx="3213880" cy="458838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21370" y="6495138"/>
            <a:ext cx="12213370" cy="192024"/>
          </a:xfrm>
          <a:prstGeom prst="rect">
            <a:avLst/>
          </a:prstGeom>
          <a:solidFill>
            <a:srgbClr val="6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76338"/>
            <a:ext cx="7341046" cy="591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a-GE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სათაური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მთავარი ტექსტი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4D68-F5FD-4292-B155-326AB1BCB014}" type="datetime1">
              <a:rPr lang="en-GB" smtClean="0"/>
              <a:t>27/10/2023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Oval 15"/>
          <p:cNvSpPr/>
          <p:nvPr userDrawn="1"/>
        </p:nvSpPr>
        <p:spPr>
          <a:xfrm>
            <a:off x="11171814" y="6406499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194695" y="6453336"/>
            <a:ext cx="373119" cy="292484"/>
          </a:xfrm>
          <a:prstGeom prst="rect">
            <a:avLst/>
          </a:prstGeom>
        </p:spPr>
        <p:txBody>
          <a:bodyPr/>
          <a:lstStyle>
            <a:lvl1pPr algn="ctr">
              <a:defRPr lang="en-GB" sz="1200" kern="1200" smtClean="0">
                <a:solidFill>
                  <a:srgbClr val="60989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EC52C92-5920-4AFF-9F77-1CFBBD36BE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3059" y="1092277"/>
            <a:ext cx="4637023" cy="54864"/>
          </a:xfrm>
          <a:prstGeom prst="rect">
            <a:avLst/>
          </a:prstGeom>
          <a:solidFill>
            <a:srgbClr val="6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9027" y="1186639"/>
            <a:ext cx="4215475" cy="5486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Wingdings" panose="05000000000000000000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09897"/>
        </a:buClr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09897"/>
        </a:buClr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09897"/>
        </a:buClr>
        <a:buFont typeface="Wingdings" panose="05000000000000000000" pitchFamily="2" charset="2"/>
        <a:buChar char="q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09897"/>
        </a:buClr>
        <a:buFont typeface="Wingdings" panose="05000000000000000000" pitchFamily="2" charset="2"/>
        <a:buChar char="q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6968" y="2325577"/>
            <a:ext cx="886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მოიწვიე </a:t>
            </a:r>
            <a:r>
              <a:rPr lang="ka-GE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ფინედუ</a:t>
            </a:r>
            <a:r>
              <a:rPr lang="ka-G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 კლასში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968" y="3588124"/>
            <a:ext cx="684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შეხვედრა დესპან მასწავლებლებთან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  <a:p>
            <a:r>
              <a:rPr lang="ka-G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ოქტომბერი, 2023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08" y="6418062"/>
            <a:ext cx="295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defRPr>
            </a:lvl1pPr>
          </a:lstStyle>
          <a:p>
            <a:r>
              <a:rPr lang="ka-GE" sz="1600" b="0" dirty="0" smtClean="0">
                <a:solidFill>
                  <a:schemeClr val="bg1"/>
                </a:solidFill>
              </a:rPr>
              <a:t>ოქტომბერი, 2023</a:t>
            </a:r>
            <a:endParaRPr lang="ka-GE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მოიწვიე </a:t>
            </a:r>
            <a:r>
              <a:rPr lang="ka-GE" dirty="0" err="1" smtClean="0"/>
              <a:t>ფინედუ</a:t>
            </a:r>
            <a:r>
              <a:rPr lang="ka-GE" dirty="0" smtClean="0"/>
              <a:t> კლასში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9221" y="1556792"/>
            <a:ext cx="5472609" cy="748679"/>
          </a:xfrm>
        </p:spPr>
        <p:txBody>
          <a:bodyPr>
            <a:normAutofit/>
          </a:bodyPr>
          <a:lstStyle/>
          <a:p>
            <a:r>
              <a:rPr lang="ka-GE" sz="1600" dirty="0" smtClean="0"/>
              <a:t>ღია გაკვეთილი </a:t>
            </a:r>
            <a:r>
              <a:rPr lang="en-US" sz="1600" dirty="0" smtClean="0"/>
              <a:t>III-IX </a:t>
            </a:r>
            <a:r>
              <a:rPr lang="ka-GE" sz="1600" dirty="0" smtClean="0"/>
              <a:t>კლასის მოსწავლეებისთვის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2C92-5920-4AFF-9F77-1CFBBD36BE4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2" descr="OECD/IN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6648"/>
            <a:ext cx="4702672" cy="470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6241609" y="2113032"/>
            <a:ext cx="5470221" cy="1858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თემები:</a:t>
            </a: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ფულის მართვისა და დაზოგვის მნიშვნელობა;</a:t>
            </a: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ფულის ისტორია და ფუნქციები;</a:t>
            </a: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ეროვნული ბანკის ფუნქციები;</a:t>
            </a: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დაზოგვის დღის ისტორია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83238" y="4039001"/>
            <a:ext cx="5472609" cy="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en-US" sz="20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09897"/>
              </a:buClr>
              <a:buFont typeface="Wingdings" panose="05000000000000000000" pitchFamily="2" charset="2"/>
              <a:buChar char="q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a-GE" sz="1600" dirty="0" smtClean="0"/>
              <a:t>ჩატარების პერიოდი: 31 ოქტომბერი - 17 ნოემბერი,</a:t>
            </a:r>
          </a:p>
          <a:p>
            <a:r>
              <a:rPr lang="ka-GE" sz="1600" dirty="0" smtClean="0"/>
              <a:t>(დესპანი მასწავლებლისთვის სასურველი დრო)</a:t>
            </a:r>
            <a:endParaRPr lang="ka-GE" sz="16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6241609" y="4889981"/>
            <a:ext cx="5470221" cy="149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კლასების განაწილება შინაარსის მიხედვით:</a:t>
            </a: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III-IV </a:t>
            </a:r>
            <a:r>
              <a:rPr lang="ka-G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კლასი;</a:t>
            </a: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V-VI </a:t>
            </a:r>
            <a:r>
              <a:rPr lang="ka-G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კლასი;</a:t>
            </a: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VII-IX </a:t>
            </a:r>
            <a:r>
              <a:rPr lang="ka-G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კლასი</a:t>
            </a:r>
          </a:p>
        </p:txBody>
      </p:sp>
    </p:spTree>
    <p:extLst>
      <p:ext uri="{BB962C8B-B14F-4D97-AF65-F5344CB8AC3E}">
        <p14:creationId xmlns:p14="http://schemas.microsoft.com/office/powerpoint/2010/main" val="3642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876" y="527153"/>
            <a:ext cx="4591378" cy="295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მოიწვიე </a:t>
            </a:r>
            <a:r>
              <a:rPr lang="ka-GE" dirty="0" err="1" smtClean="0"/>
              <a:t>ფინედუ</a:t>
            </a:r>
            <a:r>
              <a:rPr lang="ka-GE" dirty="0" smtClean="0"/>
              <a:t> კლასში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EC52C92-5920-4AFF-9F77-1CFBBD36BE4B}" type="slidenum">
              <a:rPr lang="en-GB" smtClean="0"/>
              <a:pPr algn="ctr"/>
              <a:t>3</a:t>
            </a:fld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1028109" y="2002953"/>
            <a:ext cx="6147217" cy="112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ნებისმიერი საგნის მასწავლებელს;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ვინც 1 გაკვეთილს მაინც ჩაუტარებს ნებისმიერ კლასს;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8110" y="1547408"/>
            <a:ext cx="969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ვის შეუძლია გახდეს დესპანი?</a:t>
            </a:r>
            <a:endParaRPr lang="ka-GE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1028109" y="3668521"/>
            <a:ext cx="9693174" cy="242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გაიაროს მოსამზადებელი 1 საათიანი ტრენინგი და შეავსოს დასწრების ელ. ფორმა;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მიიღოს გაკვეთილის მასალები (ტექსტი და პრეზენტაცია);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ჩაატაროს გაკვეთილი 31 ოქტომბერი - 17 ნოემბრის პერიოდში;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გადაიღოს 2 ფოტო გაკვეთილზე;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გაკვეთილის ჩატარების შემდეგ შეავსოს აღრიცხვის ფორმა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8110" y="3212976"/>
            <a:ext cx="969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რა ევალება დესპან მასწავლებელს?</a:t>
            </a:r>
            <a:endParaRPr lang="ka-GE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342" y="260648"/>
            <a:ext cx="4464496" cy="2928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მოიწვიე </a:t>
            </a:r>
            <a:r>
              <a:rPr lang="ka-GE" dirty="0" err="1" smtClean="0"/>
              <a:t>ფინედუ</a:t>
            </a:r>
            <a:r>
              <a:rPr lang="ka-GE" dirty="0" smtClean="0"/>
              <a:t> კლასში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EC52C92-5920-4AFF-9F77-1CFBBD36BE4B}" type="slidenum">
              <a:rPr lang="en-GB" smtClean="0"/>
              <a:pPr algn="ctr"/>
              <a:t>4</a:t>
            </a:fld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1028109" y="2002953"/>
            <a:ext cx="7875409" cy="437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ტრენინგის შემდეგ, ელექტრონული ფოსტით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ka-GE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გაკვეთილის ჩასატარებლად საჭირო 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>
              <a:lnSpc>
                <a:spcPts val="2200"/>
              </a:lnSpc>
              <a:buClr>
                <a:srgbClr val="609897"/>
              </a:buClr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პრეზენტაციასა და ტექსტს, კლასების შესაბამისად;</a:t>
            </a:r>
          </a:p>
          <a:p>
            <a:pPr lvl="1" algn="l">
              <a:lnSpc>
                <a:spcPts val="2200"/>
              </a:lnSpc>
              <a:buClr>
                <a:srgbClr val="609897"/>
              </a:buClr>
            </a:pPr>
            <a:endParaRPr lang="ka-G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17 ნოემბრის შემდეგ, ფიზიკური ფოსტით, მითითებულ მისამართზე:</a:t>
            </a:r>
            <a:endParaRPr lang="ka-GE" sz="1600" b="1" dirty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სპეციალურ საგანმანათლებლო მასალას ბავშვებისთვის (რეგისტრაციისას მითითებული კლასების რაოდენობის შესაბამისად)</a:t>
            </a: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ფინედუს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დესპანობის სერტიფიკატს</a:t>
            </a: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წიგნის მაღაზიის ერთ ცალ 50 ლარიან ვაუჩერს;</a:t>
            </a: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დამატებით, 10 საუკეთესო შედეგების მასწავლებელი + ერთ ცალ 50 ლარიან წიგნის ვაუჩერს.</a:t>
            </a:r>
            <a:endParaRPr lang="ka-GE" sz="1600" dirty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endParaRPr lang="ka-G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2200"/>
              </a:lnSpc>
              <a:buClr>
                <a:srgbClr val="609897"/>
              </a:buClr>
            </a:pPr>
            <a:endParaRPr lang="ka-GE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110" y="1547408"/>
            <a:ext cx="969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რას მიიღებენ დესპანი მასწავლებლები?</a:t>
            </a:r>
            <a:endParaRPr lang="ka-GE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dirty="0" smtClean="0"/>
              <a:t>მოიწვიე </a:t>
            </a:r>
            <a:r>
              <a:rPr lang="ka-GE" dirty="0" err="1" smtClean="0"/>
              <a:t>ფინედუ</a:t>
            </a:r>
            <a:r>
              <a:rPr lang="ka-GE" dirty="0" smtClean="0"/>
              <a:t> კლასში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AEC52C92-5920-4AFF-9F77-1CFBBD36BE4B}" type="slidenum">
              <a:rPr lang="en-GB" smtClean="0"/>
              <a:pPr algn="ctr"/>
              <a:t>5</a:t>
            </a:fld>
            <a:endParaRPr lang="en-GB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1028109" y="2002953"/>
            <a:ext cx="8019425" cy="921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პროექტორი და კომპიუტერი, პრეზენტაციის ეკრანზე საჩვენებლად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დადებითი განწყობა </a:t>
            </a: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ka-G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110" y="1547408"/>
            <a:ext cx="969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რა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 </a:t>
            </a:r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არის საჭირო საკლასო ოთახში გაკვეთილის ჩასატარებლად?</a:t>
            </a:r>
            <a:endParaRPr lang="ka-GE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1028109" y="3645024"/>
            <a:ext cx="9693174" cy="921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საერთო ფოტო ყველა ბავშვთან ერთად, პრეზენტაციის 1-ელი სლაიდის ფონზე;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ნებისმიერი ფოტო, სადაც გამოჩნდება გაკვეთილის მსვლელობა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110" y="3189479"/>
            <a:ext cx="969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როგორი უნდა იყოს გაკვეთილზე გადაღებული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2 </a:t>
            </a:r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ფოტო?</a:t>
            </a:r>
            <a:endParaRPr lang="ka-GE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1E33A61-6067-4204-A0E6-D5F83EB82F98}"/>
              </a:ext>
            </a:extLst>
          </p:cNvPr>
          <p:cNvSpPr txBox="1">
            <a:spLocks/>
          </p:cNvSpPr>
          <p:nvPr/>
        </p:nvSpPr>
        <p:spPr>
          <a:xfrm>
            <a:off x="1028109" y="5252697"/>
            <a:ext cx="7515369" cy="1159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ელექტრონული ფოსტა: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info@finedu.gov.ge;</a:t>
            </a:r>
          </a:p>
          <a:p>
            <a:pPr marL="342900" indent="-342900" algn="l">
              <a:lnSpc>
                <a:spcPts val="2200"/>
              </a:lnSpc>
              <a:buClr>
                <a:srgbClr val="609897"/>
              </a:buClr>
              <a:buFont typeface="Wingdings" panose="05000000000000000000" pitchFamily="2" charset="2"/>
              <a:buChar char="q"/>
            </a:pPr>
            <a:r>
              <a:rPr lang="ka-G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ფეისბუქის</a:t>
            </a:r>
            <a:r>
              <a:rPr lang="ka-G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გვერდის - </a:t>
            </a:r>
            <a:r>
              <a:rPr lang="en-US" sz="1600" dirty="0"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600" dirty="0" smtClean="0"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www.facebook.com/finedu.gov.ge</a:t>
            </a:r>
            <a:r>
              <a:rPr lang="ka-GE" sz="1600" dirty="0" smtClean="0"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a-G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_GEO Nus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მესენჯერი</a:t>
            </a:r>
            <a:endParaRPr lang="ka-G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Roboto _GEO Nus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8110" y="4797152"/>
            <a:ext cx="969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ვის მივმართო დამატებითი კითხვების შემთხვევაში?</a:t>
            </a:r>
            <a:endParaRPr lang="ka-GE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430" y="4339515"/>
            <a:ext cx="3670843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6968" y="2325577"/>
            <a:ext cx="9294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მადლობას გიხდით ყურადღებისთვის!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6968" y="3588124"/>
            <a:ext cx="6842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a-G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  <a:p>
            <a:r>
              <a:rPr lang="ka-G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rPr>
              <a:t>შეკითხვები?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Roboto _GEO Mt" panose="02000000000000000000" pitchFamily="2" charset="0"/>
              <a:ea typeface="Roboto _GEO M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08" y="6418062"/>
            <a:ext cx="2955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 b="1">
                <a:solidFill>
                  <a:schemeClr val="tx1">
                    <a:lumMod val="65000"/>
                    <a:lumOff val="35000"/>
                  </a:schemeClr>
                </a:solidFill>
                <a:latin typeface="Roboto _GEO Mt" panose="02000000000000000000" pitchFamily="2" charset="0"/>
                <a:ea typeface="Roboto _GEO Mt" panose="02000000000000000000" pitchFamily="2" charset="0"/>
              </a:defRPr>
            </a:lvl1pPr>
          </a:lstStyle>
          <a:p>
            <a:r>
              <a:rPr lang="ka-GE" sz="1600" b="0" dirty="0" smtClean="0">
                <a:solidFill>
                  <a:schemeClr val="bg1"/>
                </a:solidFill>
              </a:rPr>
              <a:t>ოქტომბერი, 2023</a:t>
            </a:r>
            <a:endParaRPr lang="ka-GE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BG">
      <a:dk1>
        <a:srgbClr val="0C0C0C"/>
      </a:dk1>
      <a:lt1>
        <a:srgbClr val="FFFFFF"/>
      </a:lt1>
      <a:dk2>
        <a:srgbClr val="595959"/>
      </a:dk2>
      <a:lt2>
        <a:srgbClr val="EEECE1"/>
      </a:lt2>
      <a:accent1>
        <a:srgbClr val="FFC000"/>
      </a:accent1>
      <a:accent2>
        <a:srgbClr val="DFBD4A"/>
      </a:accent2>
      <a:accent3>
        <a:srgbClr val="0070C0"/>
      </a:accent3>
      <a:accent4>
        <a:srgbClr val="8064A2"/>
      </a:accent4>
      <a:accent5>
        <a:srgbClr val="00B050"/>
      </a:accent5>
      <a:accent6>
        <a:srgbClr val="FFCC66"/>
      </a:accent6>
      <a:hlink>
        <a:srgbClr val="FFFFFF"/>
      </a:hlink>
      <a:folHlink>
        <a:srgbClr val="800080"/>
      </a:folHlink>
    </a:clrScheme>
    <a:fontScheme name="NBG">
      <a:majorFont>
        <a:latin typeface="Roboto Geo Mt"/>
        <a:ea typeface=""/>
        <a:cs typeface=""/>
      </a:majorFont>
      <a:minorFont>
        <a:latin typeface="roboto Geo nus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000" b="1" dirty="0" smtClean="0">
            <a:solidFill>
              <a:schemeClr val="tx1">
                <a:lumMod val="65000"/>
                <a:lumOff val="35000"/>
              </a:schemeClr>
            </a:solidFill>
            <a:latin typeface="Roboto _GEO Mt" panose="02000000000000000000" pitchFamily="2" charset="0"/>
            <a:ea typeface="Roboto _GEO Mt" panose="02000000000000000000" pitchFamily="2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dGd1amFiaWR6ZTwvVXNlck5hbWU+PERhdGVUaW1lPjEwLzI1LzIwMjMgMzowMDoxMCBQ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C8D692E4-AF86-4135-8EAE-BBAB118EEF63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29D8A454-803E-400F-8F48-79CF33B02DA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290</Words>
  <Application>Microsoft Office PowerPoint</Application>
  <PresentationFormat>Custom</PresentationFormat>
  <Paragraphs>62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Roboto</vt:lpstr>
      <vt:lpstr>Roboto _GEO Mt</vt:lpstr>
      <vt:lpstr>Roboto _GEO Nus</vt:lpstr>
      <vt:lpstr>Roboto Geo Mt</vt:lpstr>
      <vt:lpstr>roboto Geo nusx</vt:lpstr>
      <vt:lpstr>Times New Roman</vt:lpstr>
      <vt:lpstr>Wingdings</vt:lpstr>
      <vt:lpstr>Office Theme</vt:lpstr>
      <vt:lpstr>PowerPoint Presentation</vt:lpstr>
      <vt:lpstr>მოიწვიე ფინედუ კლასში</vt:lpstr>
      <vt:lpstr>მოიწვიე ფინედუ კლასში</vt:lpstr>
      <vt:lpstr>მოიწვიე ფინედუ კლასში</vt:lpstr>
      <vt:lpstr>მოიწვიე ფინედუ კლასში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Skhiladze</dc:creator>
  <cp:lastModifiedBy>Tinatin Gujabidze</cp:lastModifiedBy>
  <cp:revision>83</cp:revision>
  <dcterms:created xsi:type="dcterms:W3CDTF">2021-03-25T12:52:29Z</dcterms:created>
  <dcterms:modified xsi:type="dcterms:W3CDTF">2023-10-27T06:28:17Z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12c49610-2604-4716-807d-9229c96b8e44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aiC3jAUd7+5fyPWptGq95Lt6Qcut82e1</vt:lpwstr>
  </property>
  <property fmtid="{D5CDD505-2E9C-101B-9397-08002B2CF9AE}" pid="6" name="bjLabelHistoryID">
    <vt:lpwstr>{C8D692E4-AF86-4135-8EAE-BBAB118EEF63}</vt:lpwstr>
  </property>
</Properties>
</file>